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63" r:id="rId3"/>
    <p:sldId id="258" r:id="rId4"/>
    <p:sldId id="259" r:id="rId5"/>
    <p:sldId id="261" r:id="rId6"/>
    <p:sldId id="264" r:id="rId7"/>
    <p:sldId id="262" r:id="rId8"/>
    <p:sldId id="265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2B6596-23FB-4B38-83F8-ECB5D56CA20F}">
          <p14:sldIdLst>
            <p14:sldId id="260"/>
            <p14:sldId id="263"/>
            <p14:sldId id="258"/>
            <p14:sldId id="259"/>
            <p14:sldId id="261"/>
            <p14:sldId id="264"/>
            <p14:sldId id="262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A70E9-79DF-4E7A-AE6E-3E554A21229D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BF097-7877-40C7-BF8C-F19D649B87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05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BF097-7877-40C7-BF8C-F19D649B87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10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BF097-7877-40C7-BF8C-F19D649B87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227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BF097-7877-40C7-BF8C-F19D649B87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22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07FB-132A-4D7D-A63C-8D25F88B6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4A61E-6180-4AB9-9B49-68DB387BC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2CB1A-9327-4195-88F0-63DA0155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E8FA4-CA81-4F4C-97A8-CD6D3F31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9F5E5-6347-434F-BC85-B2223C92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53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920E-5451-4071-B00F-6A4FE878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D4C25-1AC5-466C-BBB0-7805585DA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D978-3C1E-4CB3-BA4D-CB1AB3DF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46D3B-CCE1-46EA-AF52-68364D04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F36BD-DA1B-43FB-A3E3-F5BCA485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12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855D6-2492-44A0-A8E8-470DDAB90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3E196-6E60-4E8E-8BC8-050805492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1CDA-BBD6-47F4-8FBD-A4F29AA4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0A954-A01D-44B7-B9F3-B387D109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3705A-F6DC-4666-AD9C-7A43C382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13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6AB2-E9FE-4517-A93B-2DC31C38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8A12-EFA3-41A8-B213-21C50D91C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A68CD-3AFB-45FE-881B-5A0223E7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CB7FD-923A-4D55-A5F7-7456A602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E9669-AC44-455C-B7A0-628CBF61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77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E070-1558-4EE8-9776-1E26FC80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62F50-AD32-446D-998B-E802C9B7C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ED12D-D5AF-4E04-AB6D-65D595A2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44820-6AE1-4B61-AB80-206BC67D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9AF8F-4FA4-4ED2-B3D1-4736F6A8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76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5F79-B050-4B89-8631-9CE40D03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5209A-6ECF-4FB3-B8B1-6154A6ECA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64F43-214E-4E71-BF27-190BEAB21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E0CBD-A137-40E6-BAFB-46218439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04127-28D9-45DF-8B6E-ADE9FCC1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E896-7635-4A63-AB4D-1E34BACD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8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4212-73D2-4065-B2E5-211BC0EA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E3A53-0538-43A8-9EE8-992BEC2C8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F78DD-7631-4F24-BC53-3B0C49775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01DB1-4CD5-496C-9F6D-0CF3C20A3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2C5B2-E8F8-49A5-BEA5-55C57AB72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4575A-9507-4848-ACE3-1E8941D8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E2249-C986-4AA3-846C-D8A5596B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ED954-4D4D-4390-B5CA-5CDCC9AE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69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A219-8968-4492-9590-42AF2ECD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6637C-4AB8-4935-A4C0-BC93031D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378DB-76F2-4617-A199-BC300B5EE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05BB0-8E91-4447-8127-EF4225C2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30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EF64B-3A9A-4D7A-9002-905420677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0FF29-5502-44A8-BE2C-406CE09D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43C05-EBE7-4119-A0D0-F43CF52F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53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AFBD-01A7-4DA1-AD46-AC09693C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6296-7F85-43C2-B28F-1A5EC2E8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614E0-BD5D-4393-A9C4-156474E5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35204-0D07-40CA-921C-75804496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74107-0B4D-4692-AA0E-7BAC978E2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656A4-46C2-4482-A0FD-7E257945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84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37C6-7BEE-4A70-B71C-EDE94F7F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A3075-F902-4D98-8E94-8DA2E1BC5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F7B63-9EC5-4463-97B4-67DBCC677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26106-980D-49BE-9447-2B916299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B64D8-FD0F-4883-89DB-129CD68E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1055-C557-4CE5-9A9C-BF055567B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12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CB524-E3A3-42F1-84B1-A03AFB7D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4DB54-30E6-415A-843E-40FA88A56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D07DA-9822-46FB-99ED-D81A0AF7C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37552-3AE9-483E-9FF6-45068272E24A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6F3DC-6DCA-4740-A638-76958F1B0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D9615-DBDE-4E25-B27B-B6FCDCB27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6FE43-D2C5-4E57-82F4-FB82D06A7C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02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56A8D43-5012-40E2-9D83-93561A4057F2}"/>
              </a:ext>
            </a:extLst>
          </p:cNvPr>
          <p:cNvSpPr/>
          <p:nvPr/>
        </p:nvSpPr>
        <p:spPr>
          <a:xfrm>
            <a:off x="3343275" y="2671762"/>
            <a:ext cx="5257800" cy="1514475"/>
          </a:xfrm>
          <a:prstGeom prst="round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B5E3B-0571-4A50-BCFE-68B338DCAF7F}"/>
              </a:ext>
            </a:extLst>
          </p:cNvPr>
          <p:cNvSpPr txBox="1"/>
          <p:nvPr/>
        </p:nvSpPr>
        <p:spPr>
          <a:xfrm>
            <a:off x="3567113" y="2921167"/>
            <a:ext cx="6353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60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Dubai Medium" panose="020B0603030403030204" pitchFamily="34" charset="-78"/>
              </a:rPr>
              <a:t>Shell sort 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4BDF2EC-CA96-4AB7-A3DE-8B8996264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D94D170-A570-444C-95FD-5854122B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191" y="2686045"/>
            <a:ext cx="2997968" cy="1033462"/>
          </a:xfrm>
          <a:noFill/>
        </p:spPr>
        <p:txBody>
          <a:bodyPr>
            <a:noAutofit/>
          </a:bodyPr>
          <a:lstStyle/>
          <a:p>
            <a:r>
              <a:rPr lang="en-AU" sz="3600" b="1" dirty="0">
                <a:solidFill>
                  <a:schemeClr val="accent2">
                    <a:lumMod val="75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Dubai Medium" panose="020B0603030403030204" pitchFamily="34" charset="-78"/>
              </a:rPr>
              <a:t>Shell sort</a:t>
            </a:r>
            <a:endParaRPr lang="ru-RU" sz="3600" b="1" dirty="0">
              <a:solidFill>
                <a:schemeClr val="accent2">
                  <a:lumMod val="75000"/>
                </a:schemeClr>
              </a:solidFill>
              <a:latin typeface="Source Code Pro" panose="020B0309030403020204" pitchFamily="49" charset="0"/>
              <a:ea typeface="Source Code Pro" panose="020B0309030403020204" pitchFamily="49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7603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E8CEC6-8367-4A49-867B-15FBA7378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1858B32E-3393-4A87-B292-09D55FD2BD56}"/>
              </a:ext>
            </a:extLst>
          </p:cNvPr>
          <p:cNvSpPr/>
          <p:nvPr/>
        </p:nvSpPr>
        <p:spPr>
          <a:xfrm>
            <a:off x="8238677" y="962024"/>
            <a:ext cx="3248860" cy="4181475"/>
          </a:xfrm>
          <a:prstGeom prst="roundRect">
            <a:avLst/>
          </a:prstGeom>
          <a:solidFill>
            <a:schemeClr val="bg1">
              <a:alpha val="12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A83FC7E-BA57-442D-B6CE-23DD4708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73" y="1166811"/>
            <a:ext cx="2723467" cy="3771900"/>
          </a:xfrm>
          <a:prstGeom prst="round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C65175F-2057-46BE-80F8-1DA39EE9DA5C}"/>
              </a:ext>
            </a:extLst>
          </p:cNvPr>
          <p:cNvSpPr txBox="1">
            <a:spLocks/>
          </p:cNvSpPr>
          <p:nvPr/>
        </p:nvSpPr>
        <p:spPr>
          <a:xfrm>
            <a:off x="704463" y="252023"/>
            <a:ext cx="10158046" cy="10096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Откуда вообще взялся </a:t>
            </a:r>
            <a:r>
              <a:rPr lang="en-AU" sz="3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shell?</a:t>
            </a:r>
            <a:endParaRPr lang="ru-RU" sz="3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D73B0A0-DFB4-4AC1-A36C-7DA8CD2A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601" y="4986336"/>
            <a:ext cx="10158046" cy="1009651"/>
          </a:xfrm>
          <a:noFill/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  <a:ea typeface="Source Code Pro" panose="020B0309030403020204" pitchFamily="49" charset="0"/>
                <a:cs typeface="Dubai Medium" panose="020B0603030403030204" pitchFamily="34" charset="-78"/>
              </a:rPr>
              <a:t>Дональд Шелл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F034D5F-B7A9-4141-8C73-CFF55E2E3A97}"/>
              </a:ext>
            </a:extLst>
          </p:cNvPr>
          <p:cNvSpPr/>
          <p:nvPr/>
        </p:nvSpPr>
        <p:spPr>
          <a:xfrm>
            <a:off x="704463" y="1237860"/>
            <a:ext cx="6762240" cy="3748476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D0DB91D-7376-40C1-847B-71AB757232D2}"/>
              </a:ext>
            </a:extLst>
          </p:cNvPr>
          <p:cNvSpPr txBox="1">
            <a:spLocks/>
          </p:cNvSpPr>
          <p:nvPr/>
        </p:nvSpPr>
        <p:spPr>
          <a:xfrm>
            <a:off x="811671" y="1335881"/>
            <a:ext cx="6877050" cy="34813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Дональд Л. Шелл американский ученый-компьютерщик, разработавший алгоритм сортировки </a:t>
            </a:r>
            <a:r>
              <a:rPr lang="ru-RU" sz="2400" b="1" dirty="0" err="1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Shellsort</a:t>
            </a:r>
            <a:r>
              <a:rPr lang="ru-RU" sz="2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. Он получил степень доктора философии по математике в Университете Цинциннати в 1959 году и опубликовал алгоритм </a:t>
            </a:r>
            <a:r>
              <a:rPr lang="ru-RU" sz="2400" b="1" dirty="0" err="1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Shellsort</a:t>
            </a:r>
            <a:r>
              <a:rPr lang="ru-RU" sz="2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 в журнале Communications </a:t>
            </a:r>
            <a:r>
              <a:rPr lang="ru-RU" sz="2400" b="1" dirty="0" err="1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of</a:t>
            </a:r>
            <a:r>
              <a:rPr lang="ru-RU" sz="2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 </a:t>
            </a:r>
            <a:r>
              <a:rPr lang="ru-RU" sz="2400" b="1" dirty="0" err="1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the</a:t>
            </a:r>
            <a:r>
              <a:rPr lang="ru-RU" sz="2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 ACM в июле того же года.</a:t>
            </a:r>
          </a:p>
        </p:txBody>
      </p:sp>
    </p:spTree>
    <p:extLst>
      <p:ext uri="{BB962C8B-B14F-4D97-AF65-F5344CB8AC3E}">
        <p14:creationId xmlns:p14="http://schemas.microsoft.com/office/powerpoint/2010/main" val="1082755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8420">
            <a:hlinkClick r:id="" action="ppaction://media"/>
            <a:extLst>
              <a:ext uri="{FF2B5EF4-FFF2-40B4-BE49-F238E27FC236}">
                <a16:creationId xmlns:a16="http://schemas.microsoft.com/office/drawing/2014/main" id="{1E15490A-0589-48FA-B5AC-932021EAF6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200" y="-42863"/>
            <a:ext cx="123444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1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EE09E4-FDB3-4665-B421-9950BFAE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969BED-C0DD-4215-9359-9EC2A778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4" y="412955"/>
            <a:ext cx="10158046" cy="1009651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Source Code Pro" panose="020B0309030403020204" pitchFamily="49" charset="0"/>
                <a:cs typeface="Dubai Medium" panose="020B0603030403030204" pitchFamily="34" charset="-78"/>
              </a:rPr>
              <a:t>Почему именно </a:t>
            </a:r>
            <a:r>
              <a:rPr lang="en-AU" sz="40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Source Code Pro" panose="020B0309030403020204" pitchFamily="49" charset="0"/>
                <a:cs typeface="Dubai Medium" panose="020B0603030403030204" pitchFamily="34" charset="-78"/>
              </a:rPr>
              <a:t>shell sort?</a:t>
            </a:r>
            <a:endParaRPr lang="ru-RU" sz="4000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ea typeface="Source Code Pro" panose="020B0309030403020204" pitchFamily="49" charset="0"/>
              <a:cs typeface="Dubai Medium" panose="020B0603030403030204" pitchFamily="34" charset="-7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A9A33C-6D87-4B69-94C5-96055B5F5774}"/>
              </a:ext>
            </a:extLst>
          </p:cNvPr>
          <p:cNvSpPr txBox="1">
            <a:spLocks/>
          </p:cNvSpPr>
          <p:nvPr/>
        </p:nvSpPr>
        <p:spPr>
          <a:xfrm>
            <a:off x="235974" y="932791"/>
            <a:ext cx="8465573" cy="1416416"/>
          </a:xfrm>
          <a:prstGeom prst="rect">
            <a:avLst/>
          </a:prstGeom>
          <a:noFill/>
          <a:effectLst>
            <a:outerShdw blurRad="50800" dist="50800" dir="5400000" sx="25000" sy="25000" algn="ctr" rotWithShape="0">
              <a:srgbClr val="000000">
                <a:alpha val="92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Основной принцип сортировки Шелла заключается в постепенном уменьшении интервала между элементами, что улучшает производительность алгоритма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F04E47D-AA22-4E76-9674-42DE6E67DBB4}"/>
              </a:ext>
            </a:extLst>
          </p:cNvPr>
          <p:cNvSpPr/>
          <p:nvPr/>
        </p:nvSpPr>
        <p:spPr>
          <a:xfrm>
            <a:off x="235974" y="1208527"/>
            <a:ext cx="8124825" cy="913521"/>
          </a:xfrm>
          <a:prstGeom prst="round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0A2F0BB-723E-4A29-BE11-17863739F32F}"/>
              </a:ext>
            </a:extLst>
          </p:cNvPr>
          <p:cNvSpPr/>
          <p:nvPr/>
        </p:nvSpPr>
        <p:spPr>
          <a:xfrm rot="6180108">
            <a:off x="163444" y="4839465"/>
            <a:ext cx="4576707" cy="7432270"/>
          </a:xfrm>
          <a:prstGeom prst="rect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F3DB0E5-0A29-4E6D-A883-EA48A6A99ECC}"/>
              </a:ext>
            </a:extLst>
          </p:cNvPr>
          <p:cNvSpPr/>
          <p:nvPr/>
        </p:nvSpPr>
        <p:spPr>
          <a:xfrm rot="17054300">
            <a:off x="7938084" y="-5552309"/>
            <a:ext cx="4345858" cy="7678964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466E0AC-3163-4B2F-AAFC-B8DF56FF5079}"/>
              </a:ext>
            </a:extLst>
          </p:cNvPr>
          <p:cNvSpPr/>
          <p:nvPr/>
        </p:nvSpPr>
        <p:spPr>
          <a:xfrm>
            <a:off x="-303264" y="744528"/>
            <a:ext cx="914400" cy="847725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блако 14">
            <a:extLst>
              <a:ext uri="{FF2B5EF4-FFF2-40B4-BE49-F238E27FC236}">
                <a16:creationId xmlns:a16="http://schemas.microsoft.com/office/drawing/2014/main" id="{40ECB0DC-5021-4256-8F69-1FF7F6697302}"/>
              </a:ext>
            </a:extLst>
          </p:cNvPr>
          <p:cNvSpPr/>
          <p:nvPr/>
        </p:nvSpPr>
        <p:spPr>
          <a:xfrm>
            <a:off x="2718312" y="99862"/>
            <a:ext cx="1428750" cy="932369"/>
          </a:xfrm>
          <a:prstGeom prst="cloud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Молния 15">
            <a:extLst>
              <a:ext uri="{FF2B5EF4-FFF2-40B4-BE49-F238E27FC236}">
                <a16:creationId xmlns:a16="http://schemas.microsoft.com/office/drawing/2014/main" id="{92B5DC54-DCEF-48CC-8ECC-82BEE823ECBD}"/>
              </a:ext>
            </a:extLst>
          </p:cNvPr>
          <p:cNvSpPr/>
          <p:nvPr/>
        </p:nvSpPr>
        <p:spPr>
          <a:xfrm>
            <a:off x="8036994" y="1315896"/>
            <a:ext cx="1009650" cy="1161270"/>
          </a:xfrm>
          <a:prstGeom prst="lightningBol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CEE1FF8-63B5-4123-AAA2-AEFE6F4862DC}"/>
              </a:ext>
            </a:extLst>
          </p:cNvPr>
          <p:cNvSpPr/>
          <p:nvPr/>
        </p:nvSpPr>
        <p:spPr>
          <a:xfrm>
            <a:off x="2828350" y="2977427"/>
            <a:ext cx="8124825" cy="2672046"/>
          </a:xfrm>
          <a:prstGeom prst="roundRect">
            <a:avLst/>
          </a:prstGeom>
          <a:solidFill>
            <a:schemeClr val="bg1">
              <a:alpha val="7000"/>
            </a:schemeClr>
          </a:solidFill>
          <a:ln>
            <a:noFill/>
          </a:ln>
          <a:effectLst>
            <a:outerShdw blurRad="50800" dist="50800" dir="672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69E2975-F496-46DB-974A-7731C458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5" y="3165603"/>
            <a:ext cx="7529513" cy="22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5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56A6D-91B3-413D-8175-D86B8458E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1B1B309-094B-47F6-99D1-18950463BCBA}"/>
              </a:ext>
            </a:extLst>
          </p:cNvPr>
          <p:cNvSpPr/>
          <p:nvPr/>
        </p:nvSpPr>
        <p:spPr>
          <a:xfrm>
            <a:off x="635000" y="2298700"/>
            <a:ext cx="2997200" cy="3492500"/>
          </a:xfrm>
          <a:prstGeom prst="roundRect">
            <a:avLst/>
          </a:prstGeom>
          <a:solidFill>
            <a:schemeClr val="bg1">
              <a:alpha val="19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9FBA377-5AB7-46CF-A1FF-4C91F9F0851D}"/>
              </a:ext>
            </a:extLst>
          </p:cNvPr>
          <p:cNvSpPr/>
          <p:nvPr/>
        </p:nvSpPr>
        <p:spPr>
          <a:xfrm>
            <a:off x="4489449" y="1682750"/>
            <a:ext cx="2997200" cy="3492500"/>
          </a:xfrm>
          <a:prstGeom prst="roundRect">
            <a:avLst/>
          </a:prstGeom>
          <a:solidFill>
            <a:schemeClr val="bg1">
              <a:alpha val="19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79129F2-69B0-4B72-BFFD-F79C82894F2D}"/>
              </a:ext>
            </a:extLst>
          </p:cNvPr>
          <p:cNvSpPr/>
          <p:nvPr/>
        </p:nvSpPr>
        <p:spPr>
          <a:xfrm>
            <a:off x="8343899" y="2324203"/>
            <a:ext cx="2997200" cy="3492500"/>
          </a:xfrm>
          <a:prstGeom prst="roundRect">
            <a:avLst/>
          </a:prstGeom>
          <a:solidFill>
            <a:schemeClr val="bg1">
              <a:alpha val="19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8AA693-9C0A-4EFD-8CD6-F44D4E77ACE0}"/>
              </a:ext>
            </a:extLst>
          </p:cNvPr>
          <p:cNvSpPr txBox="1">
            <a:spLocks/>
          </p:cNvSpPr>
          <p:nvPr/>
        </p:nvSpPr>
        <p:spPr>
          <a:xfrm>
            <a:off x="850901" y="2108352"/>
            <a:ext cx="10158046" cy="10096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Quit sort</a:t>
            </a:r>
            <a:endParaRPr lang="ru-RU" sz="2400" b="1" dirty="0">
              <a:solidFill>
                <a:schemeClr val="accent2">
                  <a:lumMod val="75000"/>
                </a:schemeClr>
              </a:solidFill>
              <a:latin typeface="Actay Wide Bd" pitchFamily="50" charset="-52"/>
              <a:ea typeface="Source Code Pro" panose="020B0309030403020204" pitchFamily="49" charset="0"/>
              <a:cs typeface="Dubai Medium" panose="020B0603030403030204" pitchFamily="34" charset="-7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283560D-D407-431B-A5F9-7C2D8AF3B098}"/>
              </a:ext>
            </a:extLst>
          </p:cNvPr>
          <p:cNvSpPr txBox="1">
            <a:spLocks/>
          </p:cNvSpPr>
          <p:nvPr/>
        </p:nvSpPr>
        <p:spPr>
          <a:xfrm>
            <a:off x="8559797" y="2143253"/>
            <a:ext cx="10158046" cy="10096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Merge sort</a:t>
            </a:r>
            <a:endParaRPr lang="ru-RU" sz="2400" b="1" dirty="0">
              <a:solidFill>
                <a:schemeClr val="accent2">
                  <a:lumMod val="75000"/>
                </a:schemeClr>
              </a:solidFill>
              <a:latin typeface="Actay Wide Bd" pitchFamily="50" charset="-52"/>
              <a:ea typeface="Source Code Pro" panose="020B0309030403020204" pitchFamily="49" charset="0"/>
              <a:cs typeface="Dubai Medium" panose="020B0603030403030204" pitchFamily="34" charset="-7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AE9F386-850C-40F9-9E4F-B72D332CE32E}"/>
              </a:ext>
            </a:extLst>
          </p:cNvPr>
          <p:cNvSpPr txBox="1">
            <a:spLocks/>
          </p:cNvSpPr>
          <p:nvPr/>
        </p:nvSpPr>
        <p:spPr>
          <a:xfrm>
            <a:off x="4705348" y="1513052"/>
            <a:ext cx="10158046" cy="10096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Shell sort</a:t>
            </a:r>
            <a:endParaRPr lang="ru-RU" sz="2400" b="1" dirty="0">
              <a:solidFill>
                <a:schemeClr val="accent2">
                  <a:lumMod val="75000"/>
                </a:schemeClr>
              </a:solidFill>
              <a:latin typeface="Actay Wide Bd" pitchFamily="50" charset="-52"/>
              <a:ea typeface="Source Code Pro" panose="020B0309030403020204" pitchFamily="49" charset="0"/>
              <a:cs typeface="Dubai Medium" panose="020B0603030403030204" pitchFamily="34" charset="-78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272AD02-ADD1-4B60-983D-C1B0F61CE292}"/>
              </a:ext>
            </a:extLst>
          </p:cNvPr>
          <p:cNvSpPr txBox="1">
            <a:spLocks/>
          </p:cNvSpPr>
          <p:nvPr/>
        </p:nvSpPr>
        <p:spPr>
          <a:xfrm>
            <a:off x="4705348" y="2522703"/>
            <a:ext cx="2671397" cy="169689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1. Простота реализации</a:t>
            </a:r>
          </a:p>
          <a:p>
            <a:b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</a:br>
            <a: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2. Меньше накладный расход по памяти</a:t>
            </a:r>
          </a:p>
          <a:p>
            <a:endParaRPr lang="ru-RU" sz="1400" b="1" dirty="0">
              <a:solidFill>
                <a:schemeClr val="bg1"/>
              </a:solidFill>
              <a:latin typeface="Actay Wide Bd" pitchFamily="50" charset="-52"/>
              <a:ea typeface="Source Code Pro" panose="020B0309030403020204" pitchFamily="49" charset="0"/>
              <a:cs typeface="Dubai Medium" panose="020B0603030403030204" pitchFamily="34" charset="-78"/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3. Адаптивность </a:t>
            </a:r>
            <a:b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</a:br>
            <a:b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</a:br>
            <a: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4. Хорошая производительность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B08D0D3-0FF8-4690-8C33-CC02B209A148}"/>
              </a:ext>
            </a:extLst>
          </p:cNvPr>
          <p:cNvSpPr txBox="1">
            <a:spLocks/>
          </p:cNvSpPr>
          <p:nvPr/>
        </p:nvSpPr>
        <p:spPr>
          <a:xfrm>
            <a:off x="850901" y="3590245"/>
            <a:ext cx="2772543" cy="7141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1. Неустойчивость</a:t>
            </a:r>
          </a:p>
          <a:p>
            <a:endParaRPr lang="ru-RU" sz="1400" b="1" dirty="0">
              <a:solidFill>
                <a:schemeClr val="bg1"/>
              </a:solidFill>
              <a:latin typeface="Actay Wide Bd" pitchFamily="50" charset="-52"/>
              <a:ea typeface="Source Code Pro" panose="020B0309030403020204" pitchFamily="49" charset="0"/>
              <a:cs typeface="Dubai Medium" panose="020B0603030403030204" pitchFamily="34" charset="-78"/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2. Не подходит для связывания списков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DF91580-500C-42D0-9BFE-08B2CCE0291F}"/>
              </a:ext>
            </a:extLst>
          </p:cNvPr>
          <p:cNvSpPr txBox="1">
            <a:spLocks/>
          </p:cNvSpPr>
          <p:nvPr/>
        </p:nvSpPr>
        <p:spPr>
          <a:xfrm>
            <a:off x="8550499" y="3241533"/>
            <a:ext cx="2467743" cy="16578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1. Неустойчивость</a:t>
            </a:r>
            <a:endParaRPr lang="en-AU" sz="1400" b="1" dirty="0">
              <a:solidFill>
                <a:schemeClr val="bg1"/>
              </a:solidFill>
              <a:latin typeface="Actay Wide Bd" pitchFamily="50" charset="-52"/>
              <a:ea typeface="Source Code Pro" panose="020B0309030403020204" pitchFamily="49" charset="0"/>
              <a:cs typeface="Dubai Medium" panose="020B0603030403030204" pitchFamily="34" charset="-78"/>
            </a:endParaRPr>
          </a:p>
          <a:p>
            <a:br>
              <a:rPr lang="en-A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</a:br>
            <a:r>
              <a:rPr lang="en-A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2. </a:t>
            </a:r>
            <a: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Требует дополнительную память </a:t>
            </a:r>
          </a:p>
          <a:p>
            <a:endParaRPr lang="ru-RU" sz="1400" b="1" dirty="0">
              <a:solidFill>
                <a:schemeClr val="bg1"/>
              </a:solidFill>
              <a:latin typeface="Actay Wide Bd" pitchFamily="50" charset="-52"/>
              <a:ea typeface="Source Code Pro" panose="020B0309030403020204" pitchFamily="49" charset="0"/>
              <a:cs typeface="Dubai Medium" panose="020B0603030403030204" pitchFamily="34" charset="-78"/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3. Большая константа времени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6568CB1-2ADD-4E84-8BA8-D9E2C3C67F26}"/>
              </a:ext>
            </a:extLst>
          </p:cNvPr>
          <p:cNvSpPr/>
          <p:nvPr/>
        </p:nvSpPr>
        <p:spPr>
          <a:xfrm>
            <a:off x="-1" y="0"/>
            <a:ext cx="12192000" cy="1076453"/>
          </a:xfrm>
          <a:prstGeom prst="rect">
            <a:avLst/>
          </a:prstGeom>
          <a:solidFill>
            <a:schemeClr val="accent2">
              <a:lumMod val="75000"/>
              <a:alpha val="96000"/>
            </a:schemeClr>
          </a:solidFill>
          <a:ln w="127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A5DEF72-62D3-4202-88B3-B121BAAE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52" y="39801"/>
            <a:ext cx="10158046" cy="1009651"/>
          </a:xfrm>
          <a:noFill/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По сравнению с…</a:t>
            </a:r>
          </a:p>
        </p:txBody>
      </p:sp>
    </p:spTree>
    <p:extLst>
      <p:ext uri="{BB962C8B-B14F-4D97-AF65-F5344CB8AC3E}">
        <p14:creationId xmlns:p14="http://schemas.microsoft.com/office/powerpoint/2010/main" val="1239647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  <p:bldP spid="15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AEC0F8-9567-4A4E-8C06-DD8E9613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Distracted Boyfriend Meme">
            <a:extLst>
              <a:ext uri="{FF2B5EF4-FFF2-40B4-BE49-F238E27FC236}">
                <a16:creationId xmlns:a16="http://schemas.microsoft.com/office/drawing/2014/main" id="{6CEDF849-14AA-4E36-92E0-0899A3E4E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33400"/>
            <a:ext cx="8686800" cy="5791200"/>
          </a:xfrm>
          <a:prstGeom prst="round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F6146F5-B43C-4268-A5A9-E12A82B33D39}"/>
              </a:ext>
            </a:extLst>
          </p:cNvPr>
          <p:cNvSpPr/>
          <p:nvPr/>
        </p:nvSpPr>
        <p:spPr>
          <a:xfrm>
            <a:off x="3295650" y="2076450"/>
            <a:ext cx="1704975" cy="1209675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CBF6A22-A96C-41F7-B685-2F873CF9A8C8}"/>
              </a:ext>
            </a:extLst>
          </p:cNvPr>
          <p:cNvSpPr/>
          <p:nvPr/>
        </p:nvSpPr>
        <p:spPr>
          <a:xfrm>
            <a:off x="8172450" y="2076449"/>
            <a:ext cx="1704975" cy="1209675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67FD6B-9463-47EC-8AFB-794392D8A814}"/>
              </a:ext>
            </a:extLst>
          </p:cNvPr>
          <p:cNvSpPr txBox="1">
            <a:spLocks/>
          </p:cNvSpPr>
          <p:nvPr/>
        </p:nvSpPr>
        <p:spPr>
          <a:xfrm>
            <a:off x="3503797" y="2357436"/>
            <a:ext cx="1496828" cy="6477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shell </a:t>
            </a:r>
            <a:endParaRPr lang="ru-RU" sz="3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907363-E855-4891-BAF3-03091465A9DE}"/>
              </a:ext>
            </a:extLst>
          </p:cNvPr>
          <p:cNvSpPr txBox="1">
            <a:spLocks/>
          </p:cNvSpPr>
          <p:nvPr/>
        </p:nvSpPr>
        <p:spPr>
          <a:xfrm>
            <a:off x="8105775" y="2187175"/>
            <a:ext cx="2039753" cy="988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другие </a:t>
            </a:r>
            <a:b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Source Code Pro" panose="020B0309030403020204" pitchFamily="49" charset="0"/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сортировки</a:t>
            </a:r>
          </a:p>
        </p:txBody>
      </p:sp>
    </p:spTree>
    <p:extLst>
      <p:ext uri="{BB962C8B-B14F-4D97-AF65-F5344CB8AC3E}">
        <p14:creationId xmlns:p14="http://schemas.microsoft.com/office/powerpoint/2010/main" val="981449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63067F-A84A-4E7F-B9BE-CA8D05493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2826F5-A320-4834-A0A9-6947AE43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976" y="283594"/>
            <a:ext cx="10158046" cy="1009651"/>
          </a:xfrm>
          <a:noFill/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Пример </a:t>
            </a:r>
            <a:r>
              <a:rPr lang="en-AU" sz="28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shell’</a:t>
            </a:r>
            <a:r>
              <a:rPr lang="ru-RU" sz="28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а на языке </a:t>
            </a:r>
            <a:r>
              <a:rPr lang="en-AU" sz="28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C++</a:t>
            </a:r>
            <a:r>
              <a:rPr lang="ru-RU" sz="28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9B7E86-D6BC-4C9A-B5D9-462856FE4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6" y="1101300"/>
            <a:ext cx="7584973" cy="2940641"/>
          </a:xfrm>
          <a:prstGeom prst="round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0F1693D-DE50-4F08-8497-8F2CF7B3850A}"/>
              </a:ext>
            </a:extLst>
          </p:cNvPr>
          <p:cNvSpPr/>
          <p:nvPr/>
        </p:nvSpPr>
        <p:spPr>
          <a:xfrm>
            <a:off x="1035876" y="4248621"/>
            <a:ext cx="2753032" cy="2035278"/>
          </a:xfrm>
          <a:prstGeom prst="round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05B5C3-9C93-45C0-9996-4F05626E6992}"/>
              </a:ext>
            </a:extLst>
          </p:cNvPr>
          <p:cNvSpPr txBox="1">
            <a:spLocks/>
          </p:cNvSpPr>
          <p:nvPr/>
        </p:nvSpPr>
        <p:spPr>
          <a:xfrm>
            <a:off x="1035876" y="4444862"/>
            <a:ext cx="2835991" cy="158929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Shell Sort time: </a:t>
            </a:r>
            <a:endParaRPr lang="ru-RU" sz="2800" dirty="0">
              <a:solidFill>
                <a:schemeClr val="bg1"/>
              </a:solidFill>
              <a:latin typeface="Bahnschrift Light" panose="020B0502040204020203" pitchFamily="34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1.68081 seconds</a:t>
            </a:r>
            <a:endParaRPr lang="ru-RU" sz="2800" dirty="0">
              <a:solidFill>
                <a:schemeClr val="bg1"/>
              </a:solidFill>
              <a:latin typeface="Bahnschrift Light" panose="020B0502040204020203" pitchFamily="34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r>
              <a:rPr lang="en-AU" sz="2800" dirty="0">
                <a:solidFill>
                  <a:schemeClr val="bg1"/>
                </a:solidFill>
                <a:latin typeface="Bahnschrift Light" panose="020B0502040204020203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1.67315 seconds</a:t>
            </a:r>
            <a:r>
              <a:rPr lang="ru-RU" sz="2800" dirty="0">
                <a:solidFill>
                  <a:schemeClr val="bg1"/>
                </a:solidFill>
                <a:latin typeface="Bahnschrift Light" panose="020B0502040204020203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                           </a:t>
            </a:r>
          </a:p>
          <a:p>
            <a:r>
              <a:rPr lang="en-AU" sz="2800" dirty="0">
                <a:solidFill>
                  <a:schemeClr val="bg1"/>
                </a:solidFill>
                <a:latin typeface="Bahnschrift Light" panose="020B0502040204020203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1.64548 seconds</a:t>
            </a:r>
            <a:endParaRPr lang="ru-RU" sz="2800" dirty="0">
              <a:solidFill>
                <a:schemeClr val="bg1"/>
              </a:solidFill>
              <a:latin typeface="Bahnschrift Light" panose="020B0502040204020203" pitchFamily="34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E398A37-EFFF-4969-84AB-66BD0DB101A8}"/>
              </a:ext>
            </a:extLst>
          </p:cNvPr>
          <p:cNvSpPr/>
          <p:nvPr/>
        </p:nvSpPr>
        <p:spPr>
          <a:xfrm rot="1682910">
            <a:off x="11443831" y="2014405"/>
            <a:ext cx="3250433" cy="80394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50800" dir="9720000" algn="ctr" rotWithShape="0">
              <a:srgbClr val="000000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BA5CF50-C6C9-4370-99BD-1AB8A00E8480}"/>
              </a:ext>
            </a:extLst>
          </p:cNvPr>
          <p:cNvSpPr/>
          <p:nvPr/>
        </p:nvSpPr>
        <p:spPr>
          <a:xfrm rot="1682910">
            <a:off x="-1920909" y="-4476624"/>
            <a:ext cx="3250433" cy="80394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295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BDF4AB-6E0C-4DD0-B5A6-B9E9F4F22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D89E067-91ED-4FC5-8A0F-FB483AC9E8D9}"/>
              </a:ext>
            </a:extLst>
          </p:cNvPr>
          <p:cNvSpPr/>
          <p:nvPr/>
        </p:nvSpPr>
        <p:spPr>
          <a:xfrm rot="1682910">
            <a:off x="11498695" y="2096702"/>
            <a:ext cx="3250433" cy="80394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50800" dir="9720000" algn="ctr" rotWithShape="0">
              <a:srgbClr val="000000">
                <a:alpha val="9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C03A65-180A-4A9A-B817-B739682DA49C}"/>
              </a:ext>
            </a:extLst>
          </p:cNvPr>
          <p:cNvSpPr/>
          <p:nvPr/>
        </p:nvSpPr>
        <p:spPr>
          <a:xfrm rot="1682910">
            <a:off x="-1920909" y="-4476624"/>
            <a:ext cx="3250433" cy="80394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445168E-5965-4D9A-8227-5F8FEC023CB3}"/>
              </a:ext>
            </a:extLst>
          </p:cNvPr>
          <p:cNvSpPr/>
          <p:nvPr/>
        </p:nvSpPr>
        <p:spPr>
          <a:xfrm>
            <a:off x="1876044" y="922167"/>
            <a:ext cx="8439912" cy="554126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IMG_8421">
            <a:hlinkClick r:id="" action="ppaction://media"/>
            <a:extLst>
              <a:ext uri="{FF2B5EF4-FFF2-40B4-BE49-F238E27FC236}">
                <a16:creationId xmlns:a16="http://schemas.microsoft.com/office/drawing/2014/main" id="{B46B65C1-B806-4FD7-9E3C-91B1A18922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937" t="8772" r="19454" b="5233"/>
          <a:stretch/>
        </p:blipFill>
        <p:spPr>
          <a:xfrm>
            <a:off x="2212258" y="1269148"/>
            <a:ext cx="7767484" cy="4847303"/>
          </a:xfrm>
          <a:prstGeom prst="rect">
            <a:avLst/>
          </a:prstGeom>
          <a:ln w="16510">
            <a:solidFill>
              <a:schemeClr val="accent2">
                <a:lumMod val="75000"/>
              </a:schemeClr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2B32EAA-14D2-48A2-93E6-F2A3822C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865" y="-43742"/>
            <a:ext cx="10158046" cy="1009651"/>
          </a:xfrm>
          <a:noFill/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Демонстрация работы на </a:t>
            </a:r>
            <a:r>
              <a:rPr lang="en-AU" sz="2800" b="1" dirty="0">
                <a:solidFill>
                  <a:schemeClr val="bg1"/>
                </a:solidFill>
                <a:latin typeface="Actay Wide Bd" pitchFamily="50" charset="-52"/>
                <a:ea typeface="Source Code Pro" panose="020B0309030403020204" pitchFamily="49" charset="0"/>
                <a:cs typeface="Dubai Medium" panose="020B0603030403030204" pitchFamily="34" charset="-78"/>
              </a:rPr>
              <a:t>C++ </a:t>
            </a:r>
            <a:endParaRPr lang="ru-RU" sz="2800" b="1" dirty="0">
              <a:solidFill>
                <a:schemeClr val="bg1"/>
              </a:solidFill>
              <a:latin typeface="Actay Wide Bd" pitchFamily="50" charset="-52"/>
              <a:ea typeface="Source Code Pro" panose="020B0309030403020204" pitchFamily="49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3671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7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FACEBF-0F6F-495D-88E2-626CA9D2A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7D0B4B-6B89-4941-A318-1308EBF89333}"/>
              </a:ext>
            </a:extLst>
          </p:cNvPr>
          <p:cNvSpPr txBox="1">
            <a:spLocks/>
          </p:cNvSpPr>
          <p:nvPr/>
        </p:nvSpPr>
        <p:spPr>
          <a:xfrm>
            <a:off x="2711437" y="341770"/>
            <a:ext cx="8543178" cy="6477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Arial Black" panose="020B0A04020102020204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Над презентацией работали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B13457B-BC9C-4DF7-965B-9DCB2238209A}"/>
              </a:ext>
            </a:extLst>
          </p:cNvPr>
          <p:cNvSpPr/>
          <p:nvPr/>
        </p:nvSpPr>
        <p:spPr>
          <a:xfrm>
            <a:off x="3033712" y="1537613"/>
            <a:ext cx="6124575" cy="1743076"/>
          </a:xfrm>
          <a:prstGeom prst="roundRect">
            <a:avLst/>
          </a:prstGeom>
          <a:solidFill>
            <a:schemeClr val="bg1">
              <a:alpha val="29000"/>
            </a:schemeClr>
          </a:solidFill>
          <a:ln w="25400">
            <a:solidFill>
              <a:schemeClr val="accent2">
                <a:lumMod val="75000"/>
              </a:schemeClr>
            </a:solidFill>
          </a:ln>
          <a:effectLst>
            <a:outerShdw blurRad="50800" dist="508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9226E5-044E-4DB1-920F-E8F5AA9180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r="13353" b="20271"/>
          <a:stretch/>
        </p:blipFill>
        <p:spPr>
          <a:xfrm>
            <a:off x="7408419" y="1624681"/>
            <a:ext cx="1557104" cy="15689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D7F9957-9F41-4CF2-ABD7-F7D75700D5FB}"/>
              </a:ext>
            </a:extLst>
          </p:cNvPr>
          <p:cNvSpPr/>
          <p:nvPr/>
        </p:nvSpPr>
        <p:spPr>
          <a:xfrm>
            <a:off x="3033712" y="3577311"/>
            <a:ext cx="6124575" cy="1729927"/>
          </a:xfrm>
          <a:prstGeom prst="roundRect">
            <a:avLst/>
          </a:prstGeom>
          <a:solidFill>
            <a:schemeClr val="bg1">
              <a:alpha val="29000"/>
            </a:schemeClr>
          </a:solidFill>
          <a:ln w="25400">
            <a:solidFill>
              <a:schemeClr val="accent2">
                <a:lumMod val="75000"/>
              </a:schemeClr>
            </a:solidFill>
          </a:ln>
          <a:effectLst>
            <a:outerShdw blurRad="50800" dist="50800" dir="5400000" algn="ctr" rotWithShape="0">
              <a:srgbClr val="000000">
                <a:alpha val="8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6A169E-8621-41AE-909A-1E28442CEB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0397" r="5266" b="19302"/>
          <a:stretch/>
        </p:blipFill>
        <p:spPr>
          <a:xfrm>
            <a:off x="3167033" y="3663722"/>
            <a:ext cx="1557104" cy="15571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72CEB9-5A6A-451B-9995-FDFC58A82CF1}"/>
              </a:ext>
            </a:extLst>
          </p:cNvPr>
          <p:cNvSpPr txBox="1"/>
          <p:nvPr/>
        </p:nvSpPr>
        <p:spPr>
          <a:xfrm>
            <a:off x="4857458" y="41191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Bahnschrift Light" panose="020B0502040204020203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Асланбек Айтбаев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637DA-BBAE-4064-861B-DA36550504A9}"/>
              </a:ext>
            </a:extLst>
          </p:cNvPr>
          <p:cNvSpPr txBox="1"/>
          <p:nvPr/>
        </p:nvSpPr>
        <p:spPr>
          <a:xfrm>
            <a:off x="3487351" y="202654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Bahnschrift Light" panose="020B0502040204020203" pitchFamily="34" charset="0"/>
                <a:ea typeface="Source Code Pro" panose="020B0309030403020204" pitchFamily="49" charset="0"/>
                <a:cs typeface="Arial" panose="020B0604020202020204" pitchFamily="34" charset="0"/>
              </a:rPr>
              <a:t>Рамазан Оспан</a:t>
            </a:r>
          </a:p>
        </p:txBody>
      </p:sp>
    </p:spTree>
    <p:extLst>
      <p:ext uri="{BB962C8B-B14F-4D97-AF65-F5344CB8AC3E}">
        <p14:creationId xmlns:p14="http://schemas.microsoft.com/office/powerpoint/2010/main" val="2307983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164</Words>
  <Application>Microsoft Office PowerPoint</Application>
  <PresentationFormat>Широкоэкранный</PresentationFormat>
  <Paragraphs>36</Paragraphs>
  <Slides>9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Actay Wide Bd</vt:lpstr>
      <vt:lpstr>Arial</vt:lpstr>
      <vt:lpstr>Arial Black</vt:lpstr>
      <vt:lpstr>Bahnschrift Light</vt:lpstr>
      <vt:lpstr>Calibri</vt:lpstr>
      <vt:lpstr>Calibri Light</vt:lpstr>
      <vt:lpstr>Source Code Pro</vt:lpstr>
      <vt:lpstr>Office Theme</vt:lpstr>
      <vt:lpstr>Shell sort</vt:lpstr>
      <vt:lpstr>Дональд Шелл</vt:lpstr>
      <vt:lpstr>Презентация PowerPoint</vt:lpstr>
      <vt:lpstr>Почему именно shell sort?</vt:lpstr>
      <vt:lpstr>По сравнению с…</vt:lpstr>
      <vt:lpstr>Презентация PowerPoint</vt:lpstr>
      <vt:lpstr>Пример shell’а на языке C++ </vt:lpstr>
      <vt:lpstr>Демонстрация работы на C++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Рамазан Оспан</dc:creator>
  <cp:lastModifiedBy>Рамазан Оспан</cp:lastModifiedBy>
  <cp:revision>119</cp:revision>
  <dcterms:created xsi:type="dcterms:W3CDTF">2023-10-10T20:31:53Z</dcterms:created>
  <dcterms:modified xsi:type="dcterms:W3CDTF">2023-10-12T01:49:59Z</dcterms:modified>
</cp:coreProperties>
</file>